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6FB"/>
    <a:srgbClr val="F0F4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700EC6-007E-4D72-BC44-6673BCA755E7}" v="1" dt="2024-06-05T02:52:31.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880" y="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13235-C9ED-4638-876E-45620F4226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94221EE3-E259-411A-AFCE-90D0F0442D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69B0A0BE-76C0-44C1-AB3D-AAF8AD8E9244}"/>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6FD1CC8B-8439-4694-BDAF-494B7D797CE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95F4C52-EB49-4CB2-A398-3ED284324BED}"/>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147139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67B33-4A78-4BB4-B949-A05209470D37}"/>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88F345E-5E53-45A4-A8DA-AF0A48B605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830CD17-5EF0-4C9E-9074-182064527E15}"/>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35A2F2AC-0BC1-4CAA-8909-9558326A298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1109876-9C2C-47E2-9F87-BDEAF6AEE36D}"/>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24946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B98A6D-647B-406C-A195-A53D21DEBF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8ECA0FD-C5B5-44B9-A1E1-D1B324FD9F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DA5BD77-AD51-4D7B-A8EA-EA51F2637919}"/>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A41B2776-63AF-447A-964F-BA014AD84B9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EDE33E0-4FE1-4625-8181-6DE9AE92811C}"/>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20429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D124A-5468-48F1-B1A2-C28E2D9713A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6EA72EA-66D9-41EC-95F2-90099E5F20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A0AC289-FB28-4BCC-A3E9-0C6792A254C2}"/>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8C84F8CA-407D-47DA-868B-074D133A07A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2EC357F-2111-4B1F-850C-043E8120BF21}"/>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778407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4FC0B-1A27-413D-96F7-56F1AB16D5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85B2932-3646-48C0-A3B8-614CDB141F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6BD7BB-1192-4AFB-97E0-9BFEA2B8A70C}"/>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68D766A5-C7D8-4AD4-977B-1E69003F2C5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7D46DC8-1FBA-46C0-B532-4BFA7F0E4197}"/>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243340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313A0-2D30-4B75-9154-DC6EBC3CDD7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B6F59D2-1BB4-4B89-85DD-7F9E637C71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03625422-A0D6-4344-8FBE-F918350CFE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A4B7754-25DB-4262-91D3-902310D8EBF7}"/>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6" name="Footer Placeholder 5">
            <a:extLst>
              <a:ext uri="{FF2B5EF4-FFF2-40B4-BE49-F238E27FC236}">
                <a16:creationId xmlns:a16="http://schemas.microsoft.com/office/drawing/2014/main" id="{1025538C-F20E-493F-93FD-A4DC0F90E19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79E71AE-E572-40CA-98F3-41941B8AC7A3}"/>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2905548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EB4DA-076D-47A0-9484-9A07E25122F3}"/>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E27E847-FB14-4928-9DCB-11C8B87060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2BB25B-1411-4AEE-9E8A-3AAC033EF1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84BD560E-7834-4511-9C06-D2416646F4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089757-BCAD-4C7E-B0F5-1988300A02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07FEC60-A9AF-4A8D-A4E1-D5435B98DA99}"/>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8" name="Footer Placeholder 7">
            <a:extLst>
              <a:ext uri="{FF2B5EF4-FFF2-40B4-BE49-F238E27FC236}">
                <a16:creationId xmlns:a16="http://schemas.microsoft.com/office/drawing/2014/main" id="{D07A3D89-D834-45A3-BF75-DD3C857A64DE}"/>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1A6E5633-E61C-4125-B12C-68409CB21A98}"/>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91540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C9BB7-3750-4296-940E-5AC49D7A4DE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FD7D5FFF-FEE3-43C7-9BD1-846262073D55}"/>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4" name="Footer Placeholder 3">
            <a:extLst>
              <a:ext uri="{FF2B5EF4-FFF2-40B4-BE49-F238E27FC236}">
                <a16:creationId xmlns:a16="http://schemas.microsoft.com/office/drawing/2014/main" id="{C1F6F732-6149-4ED3-8C2D-A47D3D56774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223C4B4D-3BD1-43D4-85E2-6410A29CC3DA}"/>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00343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EF07B9-E224-454D-AE0C-DDFC3D5C2E26}"/>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3" name="Footer Placeholder 2">
            <a:extLst>
              <a:ext uri="{FF2B5EF4-FFF2-40B4-BE49-F238E27FC236}">
                <a16:creationId xmlns:a16="http://schemas.microsoft.com/office/drawing/2014/main" id="{2F019BDE-2B3D-4B82-BA38-ABE35AF17D3D}"/>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84B9E7D-0990-41EF-B3DE-97E4EE9AF679}"/>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1857320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33BA9-436E-4B4F-B3F5-F2D7716CEB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FADC5DB4-F9F8-48D8-A49B-CEC58A0495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9B84D69C-72E4-40A9-9233-DDE9AD3DDC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F01C4-46F5-4B99-97B6-3ADCCEC5A65D}"/>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6" name="Footer Placeholder 5">
            <a:extLst>
              <a:ext uri="{FF2B5EF4-FFF2-40B4-BE49-F238E27FC236}">
                <a16:creationId xmlns:a16="http://schemas.microsoft.com/office/drawing/2014/main" id="{B9E1D02C-EFA9-49B9-87C4-7C185271888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639094F-C911-45CF-BAD7-3E06B7531F2C}"/>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370682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586C8-5CC3-4586-A095-5D0CA9FEDA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37A5B442-4E0F-4EC0-887B-C010A90ACE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EBA9ED0-5645-4D0A-985F-6AEDF02302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CF8EAC-A664-44F8-B87C-E8F3CAFCD0B0}"/>
              </a:ext>
            </a:extLst>
          </p:cNvPr>
          <p:cNvSpPr>
            <a:spLocks noGrp="1"/>
          </p:cNvSpPr>
          <p:nvPr>
            <p:ph type="dt" sz="half" idx="10"/>
          </p:nvPr>
        </p:nvSpPr>
        <p:spPr/>
        <p:txBody>
          <a:bodyPr/>
          <a:lstStyle/>
          <a:p>
            <a:fld id="{D8CB7D2F-087F-4555-B170-BE8C84E6E19D}" type="datetimeFigureOut">
              <a:rPr lang="en-AU" smtClean="0"/>
              <a:t>26/10/2025</a:t>
            </a:fld>
            <a:endParaRPr lang="en-AU"/>
          </a:p>
        </p:txBody>
      </p:sp>
      <p:sp>
        <p:nvSpPr>
          <p:cNvPr id="6" name="Footer Placeholder 5">
            <a:extLst>
              <a:ext uri="{FF2B5EF4-FFF2-40B4-BE49-F238E27FC236}">
                <a16:creationId xmlns:a16="http://schemas.microsoft.com/office/drawing/2014/main" id="{12F6C57D-8261-4AF3-B384-AD5E0BECA4E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51972FF-F0C2-45BC-B038-45C2CA461034}"/>
              </a:ext>
            </a:extLst>
          </p:cNvPr>
          <p:cNvSpPr>
            <a:spLocks noGrp="1"/>
          </p:cNvSpPr>
          <p:nvPr>
            <p:ph type="sldNum" sz="quarter" idx="12"/>
          </p:nvPr>
        </p:nvSpPr>
        <p:spPr/>
        <p:txBody>
          <a:bodyPr/>
          <a:lstStyle/>
          <a:p>
            <a:fld id="{D9949E7B-3B72-48C2-9CCC-603B8347A2BE}" type="slidenum">
              <a:rPr lang="en-AU" smtClean="0"/>
              <a:t>‹#›</a:t>
            </a:fld>
            <a:endParaRPr lang="en-AU"/>
          </a:p>
        </p:txBody>
      </p:sp>
    </p:spTree>
    <p:extLst>
      <p:ext uri="{BB962C8B-B14F-4D97-AF65-F5344CB8AC3E}">
        <p14:creationId xmlns:p14="http://schemas.microsoft.com/office/powerpoint/2010/main" val="255540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7EFB8E-3454-4CDE-B568-FE453B01CF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DC798FC-E3F6-4753-95EC-A0EEF99784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9794F36-E28E-4899-B241-999CE7D1FF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B7D2F-087F-4555-B170-BE8C84E6E19D}" type="datetimeFigureOut">
              <a:rPr lang="en-AU" smtClean="0"/>
              <a:t>26/10/2025</a:t>
            </a:fld>
            <a:endParaRPr lang="en-AU"/>
          </a:p>
        </p:txBody>
      </p:sp>
      <p:sp>
        <p:nvSpPr>
          <p:cNvPr id="5" name="Footer Placeholder 4">
            <a:extLst>
              <a:ext uri="{FF2B5EF4-FFF2-40B4-BE49-F238E27FC236}">
                <a16:creationId xmlns:a16="http://schemas.microsoft.com/office/drawing/2014/main" id="{84FDB66F-6744-4155-BCCE-0E021CB55F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DE46A62C-A350-468A-B793-4029DE8B88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49E7B-3B72-48C2-9CCC-603B8347A2BE}" type="slidenum">
              <a:rPr lang="en-AU" smtClean="0"/>
              <a:t>‹#›</a:t>
            </a:fld>
            <a:endParaRPr lang="en-AU"/>
          </a:p>
        </p:txBody>
      </p:sp>
    </p:spTree>
    <p:extLst>
      <p:ext uri="{BB962C8B-B14F-4D97-AF65-F5344CB8AC3E}">
        <p14:creationId xmlns:p14="http://schemas.microsoft.com/office/powerpoint/2010/main" val="17316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Maryam.Sousani@canberra.edu.au" TargetMode="Externa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F6FB"/>
        </a:solidFill>
        <a:effectLst/>
      </p:bgPr>
    </p:bg>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32FE3BCA-0DB5-4038-86F0-35106378FB15}"/>
              </a:ext>
            </a:extLst>
          </p:cNvPr>
          <p:cNvSpPr txBox="1"/>
          <p:nvPr/>
        </p:nvSpPr>
        <p:spPr>
          <a:xfrm>
            <a:off x="67113" y="27023"/>
            <a:ext cx="11799455" cy="1077218"/>
          </a:xfrm>
          <a:prstGeom prst="rect">
            <a:avLst/>
          </a:prstGeom>
          <a:noFill/>
        </p:spPr>
        <p:txBody>
          <a:bodyPr wrap="square" rtlCol="0">
            <a:spAutoFit/>
          </a:bodyPr>
          <a:lstStyle/>
          <a:p>
            <a:pPr algn="ctr"/>
            <a:r>
              <a:rPr lang="en-AU" sz="3200" b="1" i="0" dirty="0">
                <a:solidFill>
                  <a:schemeClr val="accent1">
                    <a:lumMod val="75000"/>
                  </a:schemeClr>
                </a:solidFill>
                <a:effectLst/>
                <a:latin typeface="Söhne"/>
              </a:rPr>
              <a:t>The Effect of Personalised Exercise Intervention </a:t>
            </a:r>
          </a:p>
          <a:p>
            <a:pPr algn="ctr"/>
            <a:r>
              <a:rPr lang="en-AU" sz="3200" b="1" i="0" dirty="0">
                <a:solidFill>
                  <a:schemeClr val="accent1">
                    <a:lumMod val="75000"/>
                  </a:schemeClr>
                </a:solidFill>
                <a:effectLst/>
                <a:latin typeface="Söhne"/>
              </a:rPr>
              <a:t>on the Progression of  Young Onset Dementia</a:t>
            </a:r>
            <a:endParaRPr lang="en-AU" sz="3200" b="1" dirty="0">
              <a:solidFill>
                <a:schemeClr val="accent1">
                  <a:lumMod val="75000"/>
                </a:schemeClr>
              </a:solidFill>
            </a:endParaRPr>
          </a:p>
        </p:txBody>
      </p:sp>
      <p:sp>
        <p:nvSpPr>
          <p:cNvPr id="42" name="TextBox 41">
            <a:extLst>
              <a:ext uri="{FF2B5EF4-FFF2-40B4-BE49-F238E27FC236}">
                <a16:creationId xmlns:a16="http://schemas.microsoft.com/office/drawing/2014/main" id="{5E42F9AA-C07E-4B66-9050-EA96E6EA9B9A}"/>
              </a:ext>
            </a:extLst>
          </p:cNvPr>
          <p:cNvSpPr txBox="1"/>
          <p:nvPr/>
        </p:nvSpPr>
        <p:spPr>
          <a:xfrm>
            <a:off x="67113" y="5268245"/>
            <a:ext cx="8360574" cy="1138773"/>
          </a:xfrm>
          <a:prstGeom prst="rect">
            <a:avLst/>
          </a:prstGeom>
          <a:noFill/>
        </p:spPr>
        <p:txBody>
          <a:bodyPr wrap="square" rtlCol="0">
            <a:spAutoFit/>
          </a:bodyPr>
          <a:lstStyle/>
          <a:p>
            <a:pPr algn="just"/>
            <a:r>
              <a:rPr lang="en-AU" sz="1700" b="1" dirty="0">
                <a:solidFill>
                  <a:schemeClr val="accent1">
                    <a:lumMod val="75000"/>
                  </a:schemeClr>
                </a:solidFill>
              </a:rPr>
              <a:t>If you are interested in participating:</a:t>
            </a:r>
          </a:p>
          <a:p>
            <a:pPr marL="285750" indent="-285750" algn="just">
              <a:buClr>
                <a:srgbClr val="9A0000"/>
              </a:buClr>
              <a:buFont typeface="Arial" panose="020B0604020202020204" pitchFamily="34" charset="0"/>
              <a:buChar char="•"/>
            </a:pPr>
            <a:r>
              <a:rPr lang="en-AU" sz="1700" dirty="0"/>
              <a:t>You must be diagnosed with Young Onset Dementia.</a:t>
            </a:r>
          </a:p>
          <a:p>
            <a:pPr marL="285750" indent="-285750" algn="just">
              <a:buClr>
                <a:srgbClr val="9A0000"/>
              </a:buClr>
              <a:buFont typeface="Arial" panose="020B0604020202020204" pitchFamily="34" charset="0"/>
              <a:buChar char="•"/>
            </a:pPr>
            <a:r>
              <a:rPr lang="en-US" sz="1700" dirty="0"/>
              <a:t>You are able to walk and move independently.</a:t>
            </a:r>
          </a:p>
          <a:p>
            <a:pPr marL="285750" indent="-285750" algn="just">
              <a:buClr>
                <a:srgbClr val="9A0000"/>
              </a:buClr>
              <a:buFont typeface="Arial" panose="020B0604020202020204" pitchFamily="34" charset="0"/>
              <a:buChar char="•"/>
            </a:pPr>
            <a:r>
              <a:rPr lang="en-US" sz="1700" dirty="0"/>
              <a:t>You and your carer must consent to participating in the project</a:t>
            </a:r>
          </a:p>
        </p:txBody>
      </p:sp>
      <p:sp>
        <p:nvSpPr>
          <p:cNvPr id="43" name="TextBox 42">
            <a:extLst>
              <a:ext uri="{FF2B5EF4-FFF2-40B4-BE49-F238E27FC236}">
                <a16:creationId xmlns:a16="http://schemas.microsoft.com/office/drawing/2014/main" id="{A83AAEDD-051A-4154-A2FE-72B6CE2B8C85}"/>
              </a:ext>
            </a:extLst>
          </p:cNvPr>
          <p:cNvSpPr txBox="1"/>
          <p:nvPr/>
        </p:nvSpPr>
        <p:spPr>
          <a:xfrm>
            <a:off x="0" y="1764349"/>
            <a:ext cx="10292316" cy="1400383"/>
          </a:xfrm>
          <a:prstGeom prst="rect">
            <a:avLst/>
          </a:prstGeom>
          <a:noFill/>
        </p:spPr>
        <p:txBody>
          <a:bodyPr wrap="square" rtlCol="0">
            <a:spAutoFit/>
          </a:bodyPr>
          <a:lstStyle/>
          <a:p>
            <a:pPr algn="l"/>
            <a:r>
              <a:rPr lang="en-AU" sz="1700" b="1" i="0" dirty="0">
                <a:solidFill>
                  <a:schemeClr val="accent1">
                    <a:lumMod val="75000"/>
                  </a:schemeClr>
                </a:solidFill>
                <a:effectLst/>
                <a:latin typeface="Söhne"/>
              </a:rPr>
              <a:t>Project Description:</a:t>
            </a:r>
            <a:endParaRPr lang="en-AU" sz="1700" b="0" i="0" dirty="0">
              <a:solidFill>
                <a:schemeClr val="accent1">
                  <a:lumMod val="75000"/>
                </a:schemeClr>
              </a:solidFill>
              <a:effectLst/>
              <a:latin typeface="Söhne"/>
            </a:endParaRPr>
          </a:p>
          <a:p>
            <a:pPr algn="l"/>
            <a:r>
              <a:rPr lang="en-AU" sz="1700" b="0" i="0" dirty="0">
                <a:solidFill>
                  <a:srgbClr val="0D0D0D"/>
                </a:solidFill>
                <a:effectLst/>
                <a:latin typeface="Söhne"/>
              </a:rPr>
              <a:t>In this project, we will record your movement and brain activity using sensors while you do simple standing and walking tests. Some participants will take part in a 12-week exercise program with an exercise expert. After 12 weeks, everyone will be tested again to see how the program affects the body and brain. You and your carer will also fill out quality-of-life questionnaires at the start and end of the 12 weeks.</a:t>
            </a:r>
          </a:p>
        </p:txBody>
      </p:sp>
      <p:sp>
        <p:nvSpPr>
          <p:cNvPr id="44" name="TextBox 43">
            <a:extLst>
              <a:ext uri="{FF2B5EF4-FFF2-40B4-BE49-F238E27FC236}">
                <a16:creationId xmlns:a16="http://schemas.microsoft.com/office/drawing/2014/main" id="{A3451DED-B2C2-4234-A4F9-98229E7A23C5}"/>
              </a:ext>
            </a:extLst>
          </p:cNvPr>
          <p:cNvSpPr txBox="1"/>
          <p:nvPr/>
        </p:nvSpPr>
        <p:spPr>
          <a:xfrm>
            <a:off x="1327299" y="6442140"/>
            <a:ext cx="9279082" cy="492443"/>
          </a:xfrm>
          <a:prstGeom prst="rect">
            <a:avLst/>
          </a:prstGeom>
          <a:noFill/>
        </p:spPr>
        <p:txBody>
          <a:bodyPr wrap="square" rtlCol="0">
            <a:spAutoFit/>
          </a:bodyPr>
          <a:lstStyle/>
          <a:p>
            <a:pPr algn="ctr"/>
            <a:r>
              <a:rPr lang="en-AU" sz="1300" i="1" dirty="0"/>
              <a:t>If you are interested in taking part or  in this research or would like further information, please contact:</a:t>
            </a:r>
          </a:p>
          <a:p>
            <a:pPr algn="ctr"/>
            <a:r>
              <a:rPr lang="en-AU" sz="1300" i="1" dirty="0"/>
              <a:t>Maryam Ghahramani, main investigator, Email: </a:t>
            </a:r>
            <a:r>
              <a:rPr lang="en-AU" sz="1300" i="1" dirty="0">
                <a:hlinkClick r:id="rId2"/>
              </a:rPr>
              <a:t>Maryam.Ghahramani@canberra.edu.au</a:t>
            </a:r>
            <a:r>
              <a:rPr lang="en-AU" sz="1300" i="1" dirty="0"/>
              <a:t>  +61421217033</a:t>
            </a:r>
          </a:p>
        </p:txBody>
      </p:sp>
      <p:pic>
        <p:nvPicPr>
          <p:cNvPr id="1028" name="Picture 4" descr="Image result for uc logo">
            <a:extLst>
              <a:ext uri="{FF2B5EF4-FFF2-40B4-BE49-F238E27FC236}">
                <a16:creationId xmlns:a16="http://schemas.microsoft.com/office/drawing/2014/main" id="{27131B6B-28B0-4AE5-ABC1-F52CDAEB33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24025" y="-33316"/>
            <a:ext cx="2290945" cy="72983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4A35961-6204-53C0-BB35-523E35537B85}"/>
              </a:ext>
            </a:extLst>
          </p:cNvPr>
          <p:cNvSpPr txBox="1"/>
          <p:nvPr/>
        </p:nvSpPr>
        <p:spPr>
          <a:xfrm>
            <a:off x="33243" y="1111444"/>
            <a:ext cx="12181727" cy="615553"/>
          </a:xfrm>
          <a:prstGeom prst="rect">
            <a:avLst/>
          </a:prstGeom>
          <a:noFill/>
        </p:spPr>
        <p:txBody>
          <a:bodyPr wrap="square" rtlCol="0">
            <a:spAutoFit/>
          </a:bodyPr>
          <a:lstStyle/>
          <a:p>
            <a:pPr algn="l"/>
            <a:r>
              <a:rPr lang="en-AU" sz="1700" b="0" i="0" dirty="0">
                <a:solidFill>
                  <a:srgbClr val="0D0D0D"/>
                </a:solidFill>
                <a:effectLst/>
                <a:latin typeface="Söhne"/>
              </a:rPr>
              <a:t>Are you living with young onset dementia (YOD)? We invite you to participate in our research project aimed improving the lives of individuals with young onset dementia.</a:t>
            </a:r>
          </a:p>
        </p:txBody>
      </p:sp>
      <p:pic>
        <p:nvPicPr>
          <p:cNvPr id="6" name="Picture 5" descr="A picture containing person, sofa, window, indoor&#10;&#10;Description automatically generated">
            <a:extLst>
              <a:ext uri="{FF2B5EF4-FFF2-40B4-BE49-F238E27FC236}">
                <a16:creationId xmlns:a16="http://schemas.microsoft.com/office/drawing/2014/main" id="{938E7DD9-0E3D-141B-B7F3-2387686B3F8E}"/>
              </a:ext>
            </a:extLst>
          </p:cNvPr>
          <p:cNvPicPr>
            <a:picLocks noChangeAspect="1"/>
          </p:cNvPicPr>
          <p:nvPr/>
        </p:nvPicPr>
        <p:blipFill>
          <a:blip r:embed="rId4">
            <a:extLst>
              <a:ext uri="{28A0092B-C50C-407E-A947-70E740481C1C}">
                <a14:useLocalDpi xmlns:a14="http://schemas.microsoft.com/office/drawing/2010/main" val="0"/>
              </a:ext>
            </a:extLst>
          </a:blip>
          <a:srcRect l="24750" r="15318"/>
          <a:stretch/>
        </p:blipFill>
        <p:spPr>
          <a:xfrm>
            <a:off x="10292316" y="2086579"/>
            <a:ext cx="1899684" cy="2182332"/>
          </a:xfrm>
          <a:prstGeom prst="rect">
            <a:avLst/>
          </a:prstGeom>
        </p:spPr>
      </p:pic>
      <p:pic>
        <p:nvPicPr>
          <p:cNvPr id="14" name="Picture 13" descr="Two people standing next to each other and looking at the camera&#10;&#10;Description automatically generated with low confidence">
            <a:extLst>
              <a:ext uri="{FF2B5EF4-FFF2-40B4-BE49-F238E27FC236}">
                <a16:creationId xmlns:a16="http://schemas.microsoft.com/office/drawing/2014/main" id="{ABEE03EE-05F4-544D-AFEC-59F45A703E84}"/>
              </a:ext>
            </a:extLst>
          </p:cNvPr>
          <p:cNvPicPr>
            <a:picLocks noChangeAspect="1"/>
          </p:cNvPicPr>
          <p:nvPr/>
        </p:nvPicPr>
        <p:blipFill rotWithShape="1">
          <a:blip r:embed="rId5">
            <a:extLst>
              <a:ext uri="{28A0092B-C50C-407E-A947-70E740481C1C}">
                <a14:useLocalDpi xmlns:a14="http://schemas.microsoft.com/office/drawing/2010/main" val="0"/>
              </a:ext>
            </a:extLst>
          </a:blip>
          <a:srcRect l="32943" r="32067"/>
          <a:stretch/>
        </p:blipFill>
        <p:spPr>
          <a:xfrm>
            <a:off x="10462442" y="4299125"/>
            <a:ext cx="1669312" cy="2330687"/>
          </a:xfrm>
          <a:prstGeom prst="rect">
            <a:avLst/>
          </a:prstGeom>
        </p:spPr>
      </p:pic>
      <p:sp>
        <p:nvSpPr>
          <p:cNvPr id="4" name="TextBox 3">
            <a:extLst>
              <a:ext uri="{FF2B5EF4-FFF2-40B4-BE49-F238E27FC236}">
                <a16:creationId xmlns:a16="http://schemas.microsoft.com/office/drawing/2014/main" id="{3391F1CB-58A9-FA3C-B627-3064F8934C75}"/>
              </a:ext>
            </a:extLst>
          </p:cNvPr>
          <p:cNvSpPr txBox="1"/>
          <p:nvPr/>
        </p:nvSpPr>
        <p:spPr>
          <a:xfrm>
            <a:off x="33243" y="4025861"/>
            <a:ext cx="10693037" cy="1138773"/>
          </a:xfrm>
          <a:prstGeom prst="rect">
            <a:avLst/>
          </a:prstGeom>
          <a:noFill/>
        </p:spPr>
        <p:txBody>
          <a:bodyPr wrap="square">
            <a:spAutoFit/>
          </a:bodyPr>
          <a:lstStyle/>
          <a:p>
            <a:pPr algn="l"/>
            <a:r>
              <a:rPr lang="en-AU" sz="1700" b="1" i="0" dirty="0">
                <a:solidFill>
                  <a:schemeClr val="accent1">
                    <a:lumMod val="75000"/>
                  </a:schemeClr>
                </a:solidFill>
                <a:effectLst/>
                <a:latin typeface="Söhne"/>
              </a:rPr>
              <a:t>Benefits of Participation:</a:t>
            </a:r>
            <a:r>
              <a:rPr lang="en-AU" sz="1700" dirty="0">
                <a:solidFill>
                  <a:schemeClr val="accent1">
                    <a:lumMod val="75000"/>
                  </a:schemeClr>
                </a:solidFill>
                <a:latin typeface="Söhne"/>
              </a:rPr>
              <a:t> </a:t>
            </a:r>
          </a:p>
          <a:p>
            <a:pPr marL="285750" indent="-285750" algn="l">
              <a:buFont typeface="Arial" panose="020B0604020202020204" pitchFamily="34" charset="0"/>
              <a:buChar char="•"/>
            </a:pPr>
            <a:r>
              <a:rPr lang="en-AU" sz="1700" b="0" i="0" dirty="0">
                <a:solidFill>
                  <a:srgbClr val="0D0D0D"/>
                </a:solidFill>
                <a:effectLst/>
                <a:latin typeface="Söhne"/>
              </a:rPr>
              <a:t>Take part in a 12-week exercise program with personal support and home visits from an exercise expert.</a:t>
            </a:r>
          </a:p>
          <a:p>
            <a:pPr marL="285750" indent="-285750" algn="l">
              <a:buFont typeface="Arial" panose="020B0604020202020204" pitchFamily="34" charset="0"/>
              <a:buChar char="•"/>
            </a:pPr>
            <a:r>
              <a:rPr lang="en-AU" sz="1700" b="0" i="0" dirty="0">
                <a:solidFill>
                  <a:srgbClr val="0D0D0D"/>
                </a:solidFill>
                <a:effectLst/>
                <a:latin typeface="Söhne"/>
              </a:rPr>
              <a:t>Everyone will get the program by the end of the study. </a:t>
            </a:r>
          </a:p>
          <a:p>
            <a:pPr marL="285750" indent="-285750" algn="l">
              <a:buFont typeface="Arial" panose="020B0604020202020204" pitchFamily="34" charset="0"/>
              <a:buChar char="•"/>
            </a:pPr>
            <a:r>
              <a:rPr lang="en-AU" sz="1700" b="0" i="0" dirty="0">
                <a:solidFill>
                  <a:srgbClr val="0D0D0D"/>
                </a:solidFill>
                <a:effectLst/>
                <a:latin typeface="Söhne"/>
              </a:rPr>
              <a:t>You will receive $50 gift cards as a thank-you for participating.</a:t>
            </a:r>
          </a:p>
        </p:txBody>
      </p:sp>
      <p:sp>
        <p:nvSpPr>
          <p:cNvPr id="2" name="TextBox 1">
            <a:extLst>
              <a:ext uri="{FF2B5EF4-FFF2-40B4-BE49-F238E27FC236}">
                <a16:creationId xmlns:a16="http://schemas.microsoft.com/office/drawing/2014/main" id="{6E708159-6603-60DF-8DEB-79CD4720333E}"/>
              </a:ext>
            </a:extLst>
          </p:cNvPr>
          <p:cNvSpPr txBox="1"/>
          <p:nvPr/>
        </p:nvSpPr>
        <p:spPr>
          <a:xfrm>
            <a:off x="33243" y="3363911"/>
            <a:ext cx="10096990" cy="615553"/>
          </a:xfrm>
          <a:prstGeom prst="rect">
            <a:avLst/>
          </a:prstGeom>
          <a:noFill/>
        </p:spPr>
        <p:txBody>
          <a:bodyPr wrap="square" rtlCol="0">
            <a:spAutoFit/>
          </a:bodyPr>
          <a:lstStyle/>
          <a:p>
            <a:r>
              <a:rPr lang="en-AU" sz="1700" b="1" dirty="0">
                <a:solidFill>
                  <a:schemeClr val="accent1">
                    <a:lumMod val="75000"/>
                  </a:schemeClr>
                </a:solidFill>
                <a:latin typeface="Söhne"/>
              </a:rPr>
              <a:t>Project</a:t>
            </a:r>
            <a:r>
              <a:rPr lang="en-AU" sz="1700" dirty="0">
                <a:solidFill>
                  <a:schemeClr val="accent1">
                    <a:lumMod val="75000"/>
                  </a:schemeClr>
                </a:solidFill>
              </a:rPr>
              <a:t> </a:t>
            </a:r>
            <a:r>
              <a:rPr lang="en-AU" sz="1700" b="1" dirty="0">
                <a:solidFill>
                  <a:schemeClr val="accent1">
                    <a:lumMod val="75000"/>
                  </a:schemeClr>
                </a:solidFill>
                <a:latin typeface="Söhne"/>
              </a:rPr>
              <a:t>Aim</a:t>
            </a:r>
            <a:r>
              <a:rPr lang="en-AU" sz="1700" dirty="0">
                <a:solidFill>
                  <a:schemeClr val="accent1">
                    <a:lumMod val="75000"/>
                  </a:schemeClr>
                </a:solidFill>
                <a:latin typeface="Söhne"/>
              </a:rPr>
              <a:t>: </a:t>
            </a:r>
            <a:r>
              <a:rPr lang="en-AU" sz="1700" dirty="0">
                <a:solidFill>
                  <a:srgbClr val="0D0D0D"/>
                </a:solidFill>
                <a:latin typeface="Söhne"/>
              </a:rPr>
              <a:t>This project will study how exercise affects the progression of YOD and the quality of life of both participants and their carers.</a:t>
            </a:r>
          </a:p>
        </p:txBody>
      </p:sp>
      <p:sp>
        <p:nvSpPr>
          <p:cNvPr id="5" name="TextBox 4">
            <a:extLst>
              <a:ext uri="{FF2B5EF4-FFF2-40B4-BE49-F238E27FC236}">
                <a16:creationId xmlns:a16="http://schemas.microsoft.com/office/drawing/2014/main" id="{1B178AF8-927A-AC44-D74C-6A04A034DC53}"/>
              </a:ext>
            </a:extLst>
          </p:cNvPr>
          <p:cNvSpPr txBox="1"/>
          <p:nvPr/>
        </p:nvSpPr>
        <p:spPr>
          <a:xfrm>
            <a:off x="10237694" y="645459"/>
            <a:ext cx="1792941" cy="246221"/>
          </a:xfrm>
          <a:prstGeom prst="rect">
            <a:avLst/>
          </a:prstGeom>
          <a:noFill/>
        </p:spPr>
        <p:txBody>
          <a:bodyPr wrap="square" rtlCol="0">
            <a:spAutoFit/>
          </a:bodyPr>
          <a:lstStyle/>
          <a:p>
            <a:r>
              <a:rPr lang="en-AU" sz="1000" b="1" dirty="0">
                <a:effectLst/>
                <a:latin typeface="Calibri" panose="020F0502020204030204" pitchFamily="34" charset="0"/>
                <a:ea typeface="Calibri" panose="020F0502020204030204" pitchFamily="34" charset="0"/>
                <a:cs typeface="Times New Roman" panose="02020603050405020304" pitchFamily="18" charset="0"/>
              </a:rPr>
              <a:t>HREC approval number: 14091</a:t>
            </a:r>
            <a:endParaRPr lang="en-AU" sz="1000" b="1" dirty="0"/>
          </a:p>
        </p:txBody>
      </p:sp>
    </p:spTree>
    <p:extLst>
      <p:ext uri="{BB962C8B-B14F-4D97-AF65-F5344CB8AC3E}">
        <p14:creationId xmlns:p14="http://schemas.microsoft.com/office/powerpoint/2010/main" val="3567020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277</Words>
  <Application>Microsoft Office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Söhne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Billy.Mason</dc:creator>
  <cp:lastModifiedBy>Lorrae Vince O'Rourke</cp:lastModifiedBy>
  <cp:revision>21</cp:revision>
  <dcterms:created xsi:type="dcterms:W3CDTF">2021-02-10T23:07:18Z</dcterms:created>
  <dcterms:modified xsi:type="dcterms:W3CDTF">2025-10-26T10:05:46Z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6fef03-d487-4433-8e43-6b81c0a1b7be_Enabled">
    <vt:lpwstr>true</vt:lpwstr>
  </property>
  <property fmtid="{D5CDD505-2E9C-101B-9397-08002B2CF9AE}" pid="3" name="MSIP_Label_bf6fef03-d487-4433-8e43-6b81c0a1b7be_SetDate">
    <vt:lpwstr>2023-02-08T22:32:32Z</vt:lpwstr>
  </property>
  <property fmtid="{D5CDD505-2E9C-101B-9397-08002B2CF9AE}" pid="4" name="MSIP_Label_bf6fef03-d487-4433-8e43-6b81c0a1b7be_Method">
    <vt:lpwstr>Standard</vt:lpwstr>
  </property>
  <property fmtid="{D5CDD505-2E9C-101B-9397-08002B2CF9AE}" pid="5" name="MSIP_Label_bf6fef03-d487-4433-8e43-6b81c0a1b7be_Name">
    <vt:lpwstr>Unclassified</vt:lpwstr>
  </property>
  <property fmtid="{D5CDD505-2E9C-101B-9397-08002B2CF9AE}" pid="6" name="MSIP_Label_bf6fef03-d487-4433-8e43-6b81c0a1b7be_SiteId">
    <vt:lpwstr>1daf5147-a543-4707-a2fb-2acf0b2a3936</vt:lpwstr>
  </property>
  <property fmtid="{D5CDD505-2E9C-101B-9397-08002B2CF9AE}" pid="7" name="MSIP_Label_bf6fef03-d487-4433-8e43-6b81c0a1b7be_ActionId">
    <vt:lpwstr>23ae3bb5-90ec-4c7f-a3c5-aadd43fbb7f3</vt:lpwstr>
  </property>
  <property fmtid="{D5CDD505-2E9C-101B-9397-08002B2CF9AE}" pid="8" name="MSIP_Label_bf6fef03-d487-4433-8e43-6b81c0a1b7be_ContentBits">
    <vt:lpwstr>0</vt:lpwstr>
  </property>
</Properties>
</file>